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  <p:sldMasterId id="2147483904" r:id="rId2"/>
  </p:sldMasterIdLst>
  <p:notesMasterIdLst>
    <p:notesMasterId r:id="rId7"/>
  </p:notesMasterIdLst>
  <p:sldIdLst>
    <p:sldId id="256" r:id="rId3"/>
    <p:sldId id="303" r:id="rId4"/>
    <p:sldId id="306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27102A9-8310-4765-A935-A1911B00CA55}" styleName="نمط فاتح 1 - تميي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69" autoAdjust="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E8801-5DDD-4EED-BE6D-DE0B922B7749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C6A1E-D585-4A2C-9CC1-F82492D6C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5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C6A1E-D585-4A2C-9CC1-F82492D6C1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1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B2C9379-AF66-4282-B9B0-C712DC5A52B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496944" cy="2736304"/>
          </a:xfrm>
        </p:spPr>
        <p:txBody>
          <a:bodyPr anchor="t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جامعة ديالى                           </a:t>
            </a:r>
            <a:r>
              <a:rPr lang="en-US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</a:t>
            </a:r>
            <a: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الكورس الثاني</a:t>
            </a:r>
            <a:b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كلية الإدارة والاقتصاد                   </a:t>
            </a:r>
            <a:r>
              <a:rPr lang="en-US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مادة : مبادئ محاسبة 2</a:t>
            </a:r>
            <a:b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قسم الإدارة العامة                           المرحلة : الأولى </a:t>
            </a:r>
            <a:r>
              <a:rPr lang="en-US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                                </a:t>
            </a:r>
            <a: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           </a:t>
            </a:r>
            <a:r>
              <a:rPr lang="en-US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</a:t>
            </a:r>
            <a: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</a:t>
            </a:r>
            <a:r>
              <a:rPr lang="en-US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</a:t>
            </a:r>
            <a:r>
              <a:rPr lang="ar-IQ" sz="280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محاضرة / الكشوفات المالية جزء 2</a:t>
            </a:r>
            <a:r>
              <a:rPr lang="ar-IQ" sz="280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8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</a:t>
            </a:r>
            <a:endParaRPr lang="en-US" sz="280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684584" y="2996952"/>
            <a:ext cx="7704856" cy="2160240"/>
          </a:xfrm>
        </p:spPr>
        <p:txBody>
          <a:bodyPr/>
          <a:lstStyle/>
          <a:p>
            <a:pPr algn="ctr" rtl="1"/>
            <a:endParaRPr lang="ar-IQ" dirty="0" smtClean="0">
              <a:solidFill>
                <a:srgbClr val="7030A0"/>
              </a:solidFill>
            </a:endParaRPr>
          </a:p>
          <a:p>
            <a:pPr algn="ctr" rtl="1"/>
            <a:r>
              <a:rPr lang="ar-IQ" sz="3200" b="1" i="0" cap="all" spc="300" dirty="0" smtClean="0">
                <a:solidFill>
                  <a:srgbClr val="C00000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          </a:t>
            </a:r>
            <a:r>
              <a:rPr lang="ar-IQ" sz="4000" b="1" cap="small" dirty="0">
                <a:solidFill>
                  <a:schemeClr val="tx1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إعداد         </a:t>
            </a:r>
          </a:p>
          <a:p>
            <a:pPr algn="ctr" rtl="1"/>
            <a:r>
              <a:rPr lang="en-US" sz="4000" b="1" cap="small" dirty="0" smtClean="0">
                <a:solidFill>
                  <a:schemeClr val="tx1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  </a:t>
            </a:r>
            <a:r>
              <a:rPr lang="ar-IQ" sz="4000" b="1" cap="small" dirty="0" smtClean="0">
                <a:solidFill>
                  <a:schemeClr val="tx1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المدرس </a:t>
            </a:r>
            <a:r>
              <a:rPr lang="ar-IQ" sz="4000" b="1" cap="small" dirty="0">
                <a:solidFill>
                  <a:schemeClr val="tx1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: عمار غازي ابراهيم </a:t>
            </a:r>
          </a:p>
          <a:p>
            <a:pPr algn="ctr" rtl="1"/>
            <a:endParaRPr lang="en-US" sz="3600" cap="small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7179"/>
            <a:ext cx="1066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5130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352928" cy="6336704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الكشوفات المالية </a:t>
            </a:r>
          </a:p>
          <a:p>
            <a:pPr algn="r" rtl="1">
              <a:buFontTx/>
              <a:buChar char="-"/>
            </a:pPr>
            <a:r>
              <a:rPr lang="ar-IQ" sz="2000" b="1" dirty="0" smtClean="0">
                <a:solidFill>
                  <a:srgbClr val="FF0000"/>
                </a:solidFill>
              </a:rPr>
              <a:t>قائمة المركز المالي :</a:t>
            </a:r>
          </a:p>
          <a:p>
            <a:pPr marL="0" indent="0" algn="just" rtl="1">
              <a:buNone/>
            </a:pPr>
            <a:r>
              <a:rPr lang="ar-IQ" sz="2000" b="1" dirty="0" smtClean="0"/>
              <a:t>تعد قائمة المركز المالي كشف بالأرصدة النهائية لكل بند من بنود الموجودات والمطلوبات ورأس المال ، إذ تعرض الموقف المالي للمشروع التجاري وممتلكاته ، والمطالبات او الالتزامات على المشروع التجاري تجاه الغير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تتكون قائمة المركز المالي من جانبين ( الجانب المدين ) و ( الجانب الدائن ) ويتكون كل جانب من :</a:t>
            </a:r>
          </a:p>
          <a:p>
            <a:pPr marL="0" indent="0" algn="just" rtl="1">
              <a:buNone/>
            </a:pPr>
            <a:r>
              <a:rPr lang="ar-IQ" sz="2000" b="1" dirty="0" smtClean="0"/>
              <a:t>- الجانب المدين : ( الموجودات المتداولة ، الموجودات الثابتة ، الموجودات غير الملموسة )</a:t>
            </a:r>
          </a:p>
          <a:p>
            <a:pPr marL="0" indent="0" algn="just" rtl="1">
              <a:buNone/>
            </a:pPr>
            <a:r>
              <a:rPr lang="ar-IQ" sz="2000" b="1" dirty="0" smtClean="0"/>
              <a:t>- الجانب الدائن : ( المطلوبات وتتفرع الى : مطلوبات متداولة ، مطلوبات طويلة الأجل ) ورأس المال.</a:t>
            </a:r>
          </a:p>
          <a:p>
            <a:pPr marL="0" indent="0" algn="just" rtl="1"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وبالتالي يجب ان يتساوى الجانب المدين مع الجانب الدائن في نهاية قائمة المركز المالي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..............................................................................................</a:t>
            </a:r>
          </a:p>
          <a:p>
            <a:pPr marL="0" indent="0" algn="r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مثال : </a:t>
            </a:r>
            <a:r>
              <a:rPr lang="ar-IQ" sz="2000" b="1" dirty="0" smtClean="0">
                <a:solidFill>
                  <a:srgbClr val="FF0000"/>
                </a:solidFill>
              </a:rPr>
              <a:t>الأرصدة الآتية مستخرجة من ميزان مراجعة الوهج التجارية في 31 / 12 / 2018:</a:t>
            </a:r>
          </a:p>
          <a:p>
            <a:pPr marL="0" indent="0" algn="just" rtl="1">
              <a:buNone/>
            </a:pPr>
            <a:r>
              <a:rPr lang="ar-IQ" sz="2000" b="1" dirty="0" smtClean="0"/>
              <a:t>( </a:t>
            </a:r>
            <a:r>
              <a:rPr lang="en-US" sz="2000" b="1" dirty="0" smtClean="0"/>
              <a:t>100000</a:t>
            </a:r>
            <a:r>
              <a:rPr lang="ar-IQ" sz="2000" b="1" dirty="0" smtClean="0"/>
              <a:t> صندوق ، </a:t>
            </a:r>
            <a:r>
              <a:rPr lang="en-US" sz="2000" b="1" dirty="0" smtClean="0"/>
              <a:t>150000</a:t>
            </a:r>
            <a:r>
              <a:rPr lang="ar-IQ" sz="2000" b="1" dirty="0" smtClean="0"/>
              <a:t> مدينون ، </a:t>
            </a:r>
            <a:r>
              <a:rPr lang="en-US" sz="2000" b="1" dirty="0" smtClean="0"/>
              <a:t>120000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ا.ق</a:t>
            </a:r>
            <a:r>
              <a:rPr lang="ar-IQ" sz="2000" b="1" dirty="0" smtClean="0"/>
              <a:t> ، </a:t>
            </a:r>
            <a:r>
              <a:rPr lang="en-US" sz="2000" b="1" dirty="0" smtClean="0"/>
              <a:t>50000</a:t>
            </a:r>
            <a:r>
              <a:rPr lang="ar-IQ" sz="2000" b="1" dirty="0" smtClean="0"/>
              <a:t> بضاعة آخر المدة ، </a:t>
            </a:r>
            <a:r>
              <a:rPr lang="en-US" sz="2000" b="1" dirty="0" smtClean="0"/>
              <a:t>1000000</a:t>
            </a:r>
            <a:r>
              <a:rPr lang="ar-IQ" sz="2000" b="1" dirty="0" smtClean="0"/>
              <a:t> أراضي ، </a:t>
            </a:r>
            <a:r>
              <a:rPr lang="en-US" sz="2000" b="1" dirty="0" smtClean="0"/>
              <a:t>500000</a:t>
            </a:r>
            <a:r>
              <a:rPr lang="ar-IQ" sz="2000" b="1" dirty="0" smtClean="0"/>
              <a:t> مباني ، </a:t>
            </a:r>
            <a:r>
              <a:rPr lang="en-US" sz="2000" b="1" dirty="0" smtClean="0"/>
              <a:t>100000</a:t>
            </a:r>
            <a:r>
              <a:rPr lang="ar-IQ" sz="2000" b="1" dirty="0" smtClean="0"/>
              <a:t> مخصص اندثار مباني ، </a:t>
            </a:r>
            <a:r>
              <a:rPr lang="en-US" sz="2000" b="1" dirty="0" smtClean="0"/>
              <a:t>100000</a:t>
            </a:r>
            <a:r>
              <a:rPr lang="ar-IQ" sz="2000" b="1" dirty="0" smtClean="0"/>
              <a:t> الأثاث ، </a:t>
            </a:r>
            <a:r>
              <a:rPr lang="en-US" sz="2000" b="1" dirty="0" smtClean="0"/>
              <a:t>30000</a:t>
            </a:r>
            <a:r>
              <a:rPr lang="ar-IQ" sz="2000" b="1" dirty="0" smtClean="0"/>
              <a:t> مخصص اندثار أثاث ، </a:t>
            </a:r>
            <a:r>
              <a:rPr lang="en-US" sz="2000" b="1" dirty="0" smtClean="0"/>
              <a:t>500000</a:t>
            </a:r>
            <a:r>
              <a:rPr lang="ar-IQ" sz="2000" b="1" dirty="0" smtClean="0"/>
              <a:t> شهرة محل ، </a:t>
            </a:r>
            <a:r>
              <a:rPr lang="en-US" sz="2000" b="1" dirty="0" smtClean="0"/>
              <a:t>110000</a:t>
            </a:r>
            <a:r>
              <a:rPr lang="ar-IQ" sz="2000" b="1" dirty="0" smtClean="0"/>
              <a:t> ايجار مدفوع مقدما ، </a:t>
            </a:r>
            <a:r>
              <a:rPr lang="en-US" sz="2000" b="1" dirty="0" smtClean="0"/>
              <a:t>50000</a:t>
            </a:r>
            <a:r>
              <a:rPr lang="ar-IQ" sz="2000" b="1" dirty="0" smtClean="0"/>
              <a:t> الدائنون ، </a:t>
            </a:r>
            <a:r>
              <a:rPr lang="en-US" sz="2000" b="1" dirty="0" smtClean="0"/>
              <a:t>100000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ا.د</a:t>
            </a:r>
            <a:r>
              <a:rPr lang="ar-IQ" sz="2000" b="1" dirty="0" smtClean="0"/>
              <a:t> ، </a:t>
            </a:r>
            <a:r>
              <a:rPr lang="en-US" sz="2000" b="1" dirty="0" smtClean="0"/>
              <a:t>250000</a:t>
            </a:r>
            <a:r>
              <a:rPr lang="ar-IQ" sz="2000" b="1" dirty="0" smtClean="0"/>
              <a:t> قروض طويلة الأجل ، </a:t>
            </a:r>
            <a:r>
              <a:rPr lang="en-US" sz="2000" b="1" dirty="0" smtClean="0"/>
              <a:t>100000</a:t>
            </a:r>
            <a:r>
              <a:rPr lang="ar-IQ" sz="2000" b="1" dirty="0" smtClean="0"/>
              <a:t> سندات ، رأس المال ؟؟ ، </a:t>
            </a:r>
          </a:p>
          <a:p>
            <a:pPr marL="0" indent="0" algn="just" rtl="1">
              <a:buNone/>
            </a:pPr>
            <a:r>
              <a:rPr lang="en-US" sz="2000" b="1" dirty="0" smtClean="0"/>
              <a:t>25000</a:t>
            </a:r>
            <a:r>
              <a:rPr lang="ar-IQ" sz="2000" b="1" dirty="0" smtClean="0"/>
              <a:t> المسحوبات ، </a:t>
            </a:r>
            <a:r>
              <a:rPr lang="en-US" sz="2000" b="1" dirty="0" smtClean="0"/>
              <a:t>250000</a:t>
            </a:r>
            <a:r>
              <a:rPr lang="ar-IQ" sz="2000" b="1" dirty="0" smtClean="0"/>
              <a:t> صافي ربح . </a:t>
            </a:r>
          </a:p>
          <a:p>
            <a:pPr marL="0" indent="0" algn="r" rtl="1">
              <a:buNone/>
            </a:pPr>
            <a:endParaRPr lang="ar-IQ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758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67544" y="44624"/>
            <a:ext cx="8147248" cy="490066"/>
          </a:xfrm>
        </p:spPr>
        <p:txBody>
          <a:bodyPr anchor="t">
            <a:normAutofit fontScale="90000"/>
          </a:bodyPr>
          <a:lstStyle/>
          <a:p>
            <a:pPr algn="ctr" rtl="1"/>
            <a:r>
              <a:rPr lang="ar-IQ" sz="2000" b="1" dirty="0" smtClean="0">
                <a:solidFill>
                  <a:schemeClr val="tx1"/>
                </a:solidFill>
              </a:rPr>
              <a:t>قائمة المركز المالي لشركة الوهج التجارية في 31 / 12 / 2018</a:t>
            </a:r>
            <a:br>
              <a:rPr lang="ar-IQ" sz="2000" b="1" dirty="0" smtClean="0">
                <a:solidFill>
                  <a:schemeClr val="tx1"/>
                </a:solidFill>
              </a:rPr>
            </a:b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عنصر نائب للمحتوى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8857905"/>
              </p:ext>
            </p:extLst>
          </p:nvPr>
        </p:nvGraphicFramePr>
        <p:xfrm>
          <a:off x="467544" y="404664"/>
          <a:ext cx="8064896" cy="643556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32448"/>
                <a:gridCol w="4032448"/>
              </a:tblGrid>
              <a:tr h="349419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المطلوبات المتداولة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الموجودات المتداولة </a:t>
                      </a:r>
                    </a:p>
                  </a:txBody>
                  <a:tcPr/>
                </a:tc>
              </a:tr>
              <a:tr h="1397677">
                <a:tc>
                  <a:txBody>
                    <a:bodyPr/>
                    <a:lstStyle/>
                    <a:p>
                      <a:pPr algn="r" rtl="1"/>
                      <a:r>
                        <a:rPr lang="ar-IQ" dirty="0" smtClean="0"/>
                        <a:t>     </a:t>
                      </a:r>
                      <a:r>
                        <a:rPr lang="en-US" dirty="0" smtClean="0"/>
                        <a:t>  </a:t>
                      </a:r>
                      <a:r>
                        <a:rPr lang="ar-IQ" dirty="0" smtClean="0"/>
                        <a:t>                </a:t>
                      </a:r>
                      <a:r>
                        <a:rPr lang="en-US" dirty="0" smtClean="0"/>
                        <a:t>50000</a:t>
                      </a:r>
                      <a:r>
                        <a:rPr lang="ar-IQ" dirty="0" smtClean="0"/>
                        <a:t>       دائــــنون </a:t>
                      </a:r>
                    </a:p>
                    <a:p>
                      <a:pPr algn="r" rtl="1"/>
                      <a:r>
                        <a:rPr lang="ar-IQ" dirty="0" smtClean="0"/>
                        <a:t>                       </a:t>
                      </a:r>
                      <a:r>
                        <a:rPr lang="en-US" dirty="0" smtClean="0"/>
                        <a:t>100000</a:t>
                      </a:r>
                      <a:r>
                        <a:rPr lang="ar-IQ" baseline="0" dirty="0" smtClean="0"/>
                        <a:t>     أوراق دفع </a:t>
                      </a:r>
                    </a:p>
                    <a:p>
                      <a:pPr algn="r" rtl="1"/>
                      <a:endParaRPr lang="ar-IQ" baseline="0" dirty="0" smtClean="0"/>
                    </a:p>
                    <a:p>
                      <a:pPr algn="r" rtl="1"/>
                      <a:r>
                        <a:rPr lang="ar-IQ" baseline="0" dirty="0" smtClean="0"/>
                        <a:t>     </a:t>
                      </a:r>
                      <a:r>
                        <a:rPr lang="en-US" baseline="0" dirty="0" smtClean="0"/>
                        <a:t>150000</a:t>
                      </a:r>
                      <a:r>
                        <a:rPr lang="ar-IQ" baseline="0" dirty="0" smtClean="0"/>
                        <a:t>     مجموع المطلوبات المتداولة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dirty="0" smtClean="0"/>
                        <a:t>       </a:t>
                      </a:r>
                      <a:r>
                        <a:rPr lang="en-US" dirty="0" smtClean="0"/>
                        <a:t>100000</a:t>
                      </a:r>
                      <a:r>
                        <a:rPr lang="ar-IQ" dirty="0" smtClean="0"/>
                        <a:t>                الصندوق </a:t>
                      </a:r>
                    </a:p>
                    <a:p>
                      <a:pPr algn="r" rtl="1"/>
                      <a:r>
                        <a:rPr lang="ar-IQ" dirty="0" smtClean="0"/>
                        <a:t>       </a:t>
                      </a:r>
                      <a:r>
                        <a:rPr lang="en-US" dirty="0" smtClean="0"/>
                        <a:t>150000</a:t>
                      </a:r>
                      <a:r>
                        <a:rPr lang="ar-IQ" baseline="0" dirty="0" smtClean="0"/>
                        <a:t>                المدينون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   </a:t>
                      </a:r>
                      <a:r>
                        <a:rPr lang="en-US" baseline="0" dirty="0" smtClean="0"/>
                        <a:t>120000</a:t>
                      </a:r>
                      <a:r>
                        <a:rPr lang="ar-IQ" baseline="0" dirty="0" smtClean="0"/>
                        <a:t>                أوراق قبض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   </a:t>
                      </a:r>
                      <a:r>
                        <a:rPr lang="en-US" baseline="0" dirty="0" smtClean="0"/>
                        <a:t>50000</a:t>
                      </a:r>
                      <a:r>
                        <a:rPr lang="ar-IQ" baseline="0" dirty="0" smtClean="0"/>
                        <a:t>                  بضاعــــــــة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  </a:t>
                      </a:r>
                      <a:r>
                        <a:rPr lang="en-US" baseline="0" dirty="0" smtClean="0"/>
                        <a:t>420000</a:t>
                      </a:r>
                      <a:r>
                        <a:rPr lang="ar-IQ" baseline="0" dirty="0" smtClean="0"/>
                        <a:t>      مجموع الموجودات المتداولة    </a:t>
                      </a:r>
                    </a:p>
                  </a:txBody>
                  <a:tcPr/>
                </a:tc>
              </a:tr>
              <a:tr h="370043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                    المطلوبات طويلة الأجل   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                </a:t>
                      </a:r>
                      <a:r>
                        <a:rPr lang="ar-IQ" b="1" baseline="0" dirty="0" smtClean="0"/>
                        <a:t>  الموجودات الثابتة </a:t>
                      </a:r>
                      <a:endParaRPr lang="ar-IQ" b="1" dirty="0" smtClean="0"/>
                    </a:p>
                  </a:txBody>
                  <a:tcPr/>
                </a:tc>
              </a:tr>
              <a:tr h="2183871">
                <a:tc rowSpan="3">
                  <a:txBody>
                    <a:bodyPr/>
                    <a:lstStyle/>
                    <a:p>
                      <a:pPr algn="r" rtl="1"/>
                      <a:r>
                        <a:rPr lang="ar-IQ" dirty="0" smtClean="0"/>
                        <a:t>            </a:t>
                      </a:r>
                      <a:endParaRPr lang="en-US" dirty="0" smtClean="0"/>
                    </a:p>
                    <a:p>
                      <a:pPr algn="r" rtl="1"/>
                      <a:r>
                        <a:rPr lang="en-US" dirty="0" smtClean="0"/>
                        <a:t>          </a:t>
                      </a:r>
                      <a:r>
                        <a:rPr lang="ar-IQ" dirty="0" smtClean="0"/>
                        <a:t>     </a:t>
                      </a:r>
                      <a:r>
                        <a:rPr lang="en-US" dirty="0" smtClean="0"/>
                        <a:t> </a:t>
                      </a:r>
                      <a:r>
                        <a:rPr lang="ar-IQ" dirty="0" smtClean="0"/>
                        <a:t>     </a:t>
                      </a:r>
                      <a:r>
                        <a:rPr lang="en-US" dirty="0" smtClean="0"/>
                        <a:t>100000</a:t>
                      </a:r>
                      <a:r>
                        <a:rPr lang="ar-IQ" dirty="0" smtClean="0"/>
                        <a:t>    سندات </a:t>
                      </a:r>
                    </a:p>
                    <a:p>
                      <a:pPr algn="r" rtl="1"/>
                      <a:r>
                        <a:rPr lang="ar-IQ" dirty="0" smtClean="0"/>
                        <a:t>                      </a:t>
                      </a:r>
                      <a:r>
                        <a:rPr lang="en-US" dirty="0" smtClean="0"/>
                        <a:t>250000</a:t>
                      </a:r>
                      <a:r>
                        <a:rPr lang="ar-IQ" baseline="0" dirty="0" smtClean="0"/>
                        <a:t>    قروض طويلة الاجل</a:t>
                      </a:r>
                    </a:p>
                    <a:p>
                      <a:pPr algn="r" rtl="1"/>
                      <a:endParaRPr lang="ar-IQ" baseline="0" dirty="0" smtClean="0"/>
                    </a:p>
                    <a:p>
                      <a:pPr algn="r" rtl="1"/>
                      <a:r>
                        <a:rPr lang="ar-IQ" baseline="0" dirty="0" smtClean="0"/>
                        <a:t>   </a:t>
                      </a:r>
                      <a:r>
                        <a:rPr lang="en-US" baseline="0" dirty="0" smtClean="0"/>
                        <a:t>350000</a:t>
                      </a:r>
                      <a:r>
                        <a:rPr lang="ar-IQ" baseline="0" dirty="0" smtClean="0"/>
                        <a:t>      مجموع الموجودات طويلة الأجل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 </a:t>
                      </a:r>
                      <a:endParaRPr lang="en-US" dirty="0"/>
                    </a:p>
                    <a:p>
                      <a:pPr algn="r" rtl="1"/>
                      <a:r>
                        <a:rPr lang="ar-IQ" b="1" dirty="0" smtClean="0"/>
                        <a:t>                    رأس المال</a:t>
                      </a:r>
                      <a:r>
                        <a:rPr lang="ar-IQ" b="1" baseline="0" dirty="0" smtClean="0"/>
                        <a:t> ( صافي رأس المال )</a:t>
                      </a:r>
                    </a:p>
                    <a:p>
                      <a:pPr algn="r" rtl="1"/>
                      <a:endParaRPr lang="en-US" b="1" dirty="0"/>
                    </a:p>
                    <a:p>
                      <a:pPr algn="r" rtl="1"/>
                      <a:r>
                        <a:rPr lang="ar-IQ" dirty="0" smtClean="0"/>
                        <a:t>       </a:t>
                      </a:r>
                      <a:r>
                        <a:rPr lang="ar-IQ" baseline="0" dirty="0" smtClean="0"/>
                        <a:t> </a:t>
                      </a:r>
                      <a:r>
                        <a:rPr lang="ar-IQ" dirty="0" smtClean="0"/>
                        <a:t>           </a:t>
                      </a:r>
                      <a:r>
                        <a:rPr lang="en-US" dirty="0" smtClean="0"/>
                        <a:t> </a:t>
                      </a:r>
                      <a:r>
                        <a:rPr lang="ar-IQ" dirty="0" smtClean="0"/>
                        <a:t> 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1775000</a:t>
                      </a:r>
                      <a:r>
                        <a:rPr lang="ar-IQ" dirty="0" smtClean="0"/>
                        <a:t>    </a:t>
                      </a:r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رأس المال </a:t>
                      </a:r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؟؟؟</a:t>
                      </a:r>
                      <a:endParaRPr lang="ar-IQ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 rtl="1"/>
                      <a:r>
                        <a:rPr lang="ar-IQ" dirty="0" smtClean="0"/>
                        <a:t>                     </a:t>
                      </a:r>
                      <a:r>
                        <a:rPr lang="en-US" dirty="0" smtClean="0"/>
                        <a:t>250000</a:t>
                      </a:r>
                      <a:r>
                        <a:rPr lang="ar-IQ" dirty="0" smtClean="0"/>
                        <a:t>      صافي الربح </a:t>
                      </a:r>
                    </a:p>
                    <a:p>
                      <a:pPr algn="r" rtl="1"/>
                      <a:r>
                        <a:rPr lang="ar-IQ" dirty="0" smtClean="0"/>
                        <a:t>                     (</a:t>
                      </a:r>
                      <a:r>
                        <a:rPr lang="ar-IQ" baseline="0" dirty="0" smtClean="0"/>
                        <a:t> </a:t>
                      </a:r>
                      <a:r>
                        <a:rPr lang="en-US" baseline="0" dirty="0" smtClean="0"/>
                        <a:t>25000</a:t>
                      </a:r>
                      <a:r>
                        <a:rPr lang="ar-IQ" baseline="0" dirty="0" smtClean="0"/>
                        <a:t> )    المسحوبات </a:t>
                      </a:r>
                    </a:p>
                    <a:p>
                      <a:pPr algn="r" rtl="1"/>
                      <a:r>
                        <a:rPr lang="ar-IQ" baseline="0" dirty="0" smtClean="0"/>
                        <a:t>  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2000000</a:t>
                      </a:r>
                      <a:r>
                        <a:rPr lang="ar-IQ" baseline="0" dirty="0" smtClean="0"/>
                        <a:t>      </a:t>
                      </a:r>
                      <a:r>
                        <a:rPr lang="ar-IQ" baseline="0" dirty="0" smtClean="0">
                          <a:solidFill>
                            <a:srgbClr val="FF0000"/>
                          </a:solidFill>
                        </a:rPr>
                        <a:t>رأس المال آخر المدة </a:t>
                      </a:r>
                      <a:r>
                        <a:rPr lang="ar-IQ" baseline="0" dirty="0" smtClean="0"/>
                        <a:t>؟؟؟؟</a:t>
                      </a:r>
                      <a:endParaRPr lang="ar-IQ" baseline="0" dirty="0" smtClean="0"/>
                    </a:p>
                    <a:p>
                      <a:pPr algn="r" rtl="1"/>
                      <a:endParaRPr lang="ar-IQ" baseline="0" dirty="0" smtClean="0"/>
                    </a:p>
                    <a:p>
                      <a:pPr algn="r" rtl="1"/>
                      <a:endParaRPr lang="ar-IQ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ar-IQ" sz="2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2500000</a:t>
                      </a:r>
                      <a:r>
                        <a:rPr lang="ar-IQ" sz="2000" b="1" baseline="0" dirty="0" smtClean="0">
                          <a:solidFill>
                            <a:srgbClr val="FF0000"/>
                          </a:solidFill>
                        </a:rPr>
                        <a:t>  مجموع المطلوبات ورأس المال 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dirty="0" smtClean="0"/>
                        <a:t>    </a:t>
                      </a:r>
                      <a:r>
                        <a:rPr lang="en-US" dirty="0" smtClean="0"/>
                        <a:t>1000000</a:t>
                      </a:r>
                      <a:r>
                        <a:rPr lang="ar-IQ" baseline="0" dirty="0" smtClean="0"/>
                        <a:t>                      الأراضي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                   </a:t>
                      </a:r>
                      <a:r>
                        <a:rPr lang="en-US" baseline="0" dirty="0" smtClean="0"/>
                        <a:t>500000</a:t>
                      </a:r>
                      <a:r>
                        <a:rPr lang="ar-IQ" baseline="0" dirty="0" smtClean="0"/>
                        <a:t>     المباني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                  (</a:t>
                      </a:r>
                      <a:r>
                        <a:rPr lang="en-US" baseline="0" dirty="0" smtClean="0"/>
                        <a:t>100000</a:t>
                      </a:r>
                      <a:r>
                        <a:rPr lang="ar-IQ" baseline="0" dirty="0" smtClean="0"/>
                        <a:t>)    م. اندثار المباني </a:t>
                      </a:r>
                      <a:endParaRPr lang="en-US" baseline="0" dirty="0" smtClean="0"/>
                    </a:p>
                    <a:p>
                      <a:pPr algn="r" rtl="1"/>
                      <a:r>
                        <a:rPr lang="ar-IQ" baseline="0" dirty="0" smtClean="0"/>
                        <a:t>    </a:t>
                      </a:r>
                      <a:r>
                        <a:rPr lang="en-US" baseline="0" dirty="0" smtClean="0"/>
                        <a:t>400000</a:t>
                      </a:r>
                      <a:r>
                        <a:rPr lang="ar-IQ" baseline="0" dirty="0" smtClean="0"/>
                        <a:t>                         صافي المباني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                  </a:t>
                      </a:r>
                      <a:r>
                        <a:rPr lang="en-US" baseline="0" dirty="0" smtClean="0"/>
                        <a:t>100000</a:t>
                      </a:r>
                      <a:r>
                        <a:rPr lang="ar-IQ" baseline="0" dirty="0" smtClean="0"/>
                        <a:t>       أثاث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                  (</a:t>
                      </a:r>
                      <a:r>
                        <a:rPr lang="en-US" baseline="0" dirty="0" smtClean="0"/>
                        <a:t>30000</a:t>
                      </a:r>
                      <a:r>
                        <a:rPr lang="ar-IQ" baseline="0" dirty="0" smtClean="0"/>
                        <a:t>)      م. اندثار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 </a:t>
                      </a:r>
                      <a:r>
                        <a:rPr lang="en-US" baseline="0" dirty="0" smtClean="0"/>
                        <a:t>70000</a:t>
                      </a:r>
                      <a:r>
                        <a:rPr lang="ar-IQ" baseline="0" dirty="0" smtClean="0"/>
                        <a:t>                           صافي اثاث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</a:t>
                      </a:r>
                      <a:r>
                        <a:rPr lang="en-US" baseline="0" dirty="0" smtClean="0"/>
                        <a:t>1470000</a:t>
                      </a:r>
                      <a:r>
                        <a:rPr lang="ar-IQ" baseline="0" dirty="0" smtClean="0"/>
                        <a:t>       مجموع الموجودات الثابتة                       </a:t>
                      </a:r>
                    </a:p>
                  </a:txBody>
                  <a:tcPr/>
                </a:tc>
              </a:tr>
              <a:tr h="409732">
                <a:tc vMerge="1">
                  <a:txBody>
                    <a:bodyPr/>
                    <a:lstStyle/>
                    <a:p>
                      <a:pPr algn="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                </a:t>
                      </a:r>
                      <a:r>
                        <a:rPr lang="ar-IQ" b="1" baseline="0" dirty="0" smtClean="0"/>
                        <a:t> الموجودات الأخرى </a:t>
                      </a:r>
                      <a:endParaRPr lang="ar-IQ" b="1" dirty="0" smtClean="0"/>
                    </a:p>
                  </a:txBody>
                  <a:tcPr/>
                </a:tc>
              </a:tr>
              <a:tr h="873548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dirty="0" smtClean="0"/>
                        <a:t>   </a:t>
                      </a:r>
                      <a:r>
                        <a:rPr lang="en-US" baseline="0" dirty="0" smtClean="0"/>
                        <a:t>  500000</a:t>
                      </a:r>
                      <a:r>
                        <a:rPr lang="ar-IQ" baseline="0" dirty="0" smtClean="0"/>
                        <a:t>                 شهرة محل </a:t>
                      </a:r>
                    </a:p>
                    <a:p>
                      <a:pPr algn="r" rtl="1"/>
                      <a:r>
                        <a:rPr lang="ar-IQ" baseline="0" dirty="0" smtClean="0"/>
                        <a:t>   </a:t>
                      </a:r>
                      <a:r>
                        <a:rPr lang="en-US" baseline="0" dirty="0" smtClean="0"/>
                        <a:t>110000</a:t>
                      </a:r>
                      <a:r>
                        <a:rPr lang="ar-IQ" baseline="0" dirty="0" smtClean="0"/>
                        <a:t>                   مصروفات مدفوعة مقدما</a:t>
                      </a:r>
                    </a:p>
                    <a:p>
                      <a:pPr algn="r" rtl="1"/>
                      <a:r>
                        <a:rPr lang="ar-IQ" baseline="0" dirty="0" smtClean="0"/>
                        <a:t>   </a:t>
                      </a:r>
                      <a:r>
                        <a:rPr lang="en-US" baseline="0" dirty="0" smtClean="0"/>
                        <a:t>610000</a:t>
                      </a:r>
                      <a:r>
                        <a:rPr lang="ar-IQ" baseline="0" dirty="0" smtClean="0"/>
                        <a:t>          مجموع الموجودات الأخرى </a:t>
                      </a:r>
                    </a:p>
                    <a:p>
                      <a:pPr algn="r" rtl="1"/>
                      <a:r>
                        <a:rPr lang="ar-IQ" baseline="0" dirty="0" smtClean="0"/>
                        <a:t> ...............................................</a:t>
                      </a:r>
                    </a:p>
                    <a:p>
                      <a:pPr algn="r" rtl="1"/>
                      <a:r>
                        <a:rPr lang="ar-IQ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2500000</a:t>
                      </a:r>
                      <a:r>
                        <a:rPr lang="ar-IQ" sz="2000" b="1" baseline="0" dirty="0" smtClean="0">
                          <a:solidFill>
                            <a:srgbClr val="FF0000"/>
                          </a:solidFill>
                        </a:rPr>
                        <a:t>                مجموع الموجودات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رابط مستقيم 6"/>
          <p:cNvCxnSpPr/>
          <p:nvPr/>
        </p:nvCxnSpPr>
        <p:spPr>
          <a:xfrm flipH="1">
            <a:off x="7236296" y="191683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flipH="1">
            <a:off x="6372200" y="436510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>
            <a:off x="7492936" y="458112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H="1">
            <a:off x="7478241" y="587727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flipH="1">
            <a:off x="2267744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2339752" y="350100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H="1">
            <a:off x="3419872" y="616530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H="1">
            <a:off x="971600" y="4725144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رابط مستقيم 3"/>
          <p:cNvCxnSpPr/>
          <p:nvPr/>
        </p:nvCxnSpPr>
        <p:spPr>
          <a:xfrm flipH="1">
            <a:off x="6300192" y="350100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0241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رابط مستقيم 2"/>
          <p:cNvCxnSpPr/>
          <p:nvPr/>
        </p:nvCxnSpPr>
        <p:spPr>
          <a:xfrm flipH="1">
            <a:off x="6948264" y="403027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H="1">
            <a:off x="6948264" y="397210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flipH="1">
            <a:off x="3203848" y="390151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3203848" y="397210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8147248" cy="6336704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يتم استخراج رأس المال من خلال المعادلة ادناه :</a:t>
            </a:r>
          </a:p>
          <a:p>
            <a:pPr marL="0" indent="0" algn="r" rtl="1">
              <a:buNone/>
            </a:pP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  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 رأس المال = الموجودات – المطلوبات </a:t>
            </a:r>
          </a:p>
          <a:p>
            <a:pPr marL="0" indent="0" algn="r" rtl="1">
              <a:buNone/>
            </a:pPr>
            <a:endParaRPr lang="ar-IQ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رأس المال </a:t>
            </a:r>
            <a:r>
              <a:rPr lang="ar-IQ" dirty="0" smtClean="0">
                <a:solidFill>
                  <a:srgbClr val="FF0000"/>
                </a:solidFill>
              </a:rPr>
              <a:t>آخر المدة</a:t>
            </a:r>
            <a:r>
              <a:rPr lang="ar-IQ" dirty="0" smtClean="0">
                <a:solidFill>
                  <a:srgbClr val="FF0000"/>
                </a:solidFill>
              </a:rPr>
              <a:t>  </a:t>
            </a:r>
            <a:r>
              <a:rPr lang="ar-IQ" dirty="0" smtClean="0"/>
              <a:t>= </a:t>
            </a:r>
            <a:r>
              <a:rPr lang="en-US" dirty="0" smtClean="0"/>
              <a:t>2500000</a:t>
            </a:r>
            <a:r>
              <a:rPr lang="ar-IQ" dirty="0" smtClean="0"/>
              <a:t> – </a:t>
            </a:r>
            <a:r>
              <a:rPr lang="en-US" dirty="0" smtClean="0"/>
              <a:t>500000</a:t>
            </a:r>
            <a:r>
              <a:rPr lang="ar-IQ" dirty="0" smtClean="0"/>
              <a:t> =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2000000</a:t>
            </a:r>
            <a:r>
              <a:rPr lang="ar-IQ" dirty="0" smtClean="0"/>
              <a:t>  </a:t>
            </a:r>
            <a:r>
              <a:rPr lang="ar-IQ" dirty="0" smtClean="0"/>
              <a:t>دينار</a:t>
            </a:r>
          </a:p>
          <a:p>
            <a:pPr marL="0" indent="0" algn="r" rtl="1">
              <a:buNone/>
            </a:pPr>
            <a:endParaRPr lang="ar-IQ" dirty="0" smtClean="0"/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= (</a:t>
            </a:r>
            <a:r>
              <a:rPr lang="en-US" dirty="0" smtClean="0"/>
              <a:t>2000000 </a:t>
            </a:r>
            <a:r>
              <a:rPr lang="ar-IQ" dirty="0" smtClean="0"/>
              <a:t> + </a:t>
            </a:r>
            <a:r>
              <a:rPr lang="en-US" dirty="0" smtClean="0"/>
              <a:t>25000</a:t>
            </a:r>
            <a:r>
              <a:rPr lang="ar-IQ" dirty="0" smtClean="0"/>
              <a:t> ) – </a:t>
            </a:r>
            <a:r>
              <a:rPr lang="en-US" dirty="0" smtClean="0"/>
              <a:t>250000</a:t>
            </a:r>
            <a:r>
              <a:rPr lang="ar-IQ" dirty="0" smtClean="0"/>
              <a:t> عملية عكسية </a:t>
            </a:r>
          </a:p>
          <a:p>
            <a:pPr marL="0" indent="0" algn="r" rtl="1">
              <a:buNone/>
            </a:pPr>
            <a:endParaRPr lang="ar-IQ" dirty="0" smtClean="0"/>
          </a:p>
          <a:p>
            <a:pPr marL="0" indent="0" algn="r" rtl="1">
              <a:buNone/>
            </a:pPr>
            <a:endParaRPr lang="ar-IQ" dirty="0" smtClean="0"/>
          </a:p>
          <a:p>
            <a:pPr marL="0" indent="0" algn="r" rtl="1">
              <a:buNone/>
            </a:pPr>
            <a:r>
              <a:rPr lang="ar-IQ" dirty="0" smtClean="0"/>
              <a:t>   </a:t>
            </a:r>
            <a:r>
              <a:rPr lang="ar-IQ" dirty="0" smtClean="0"/>
              <a:t>رأس المال اول المدة =  </a:t>
            </a:r>
            <a:r>
              <a:rPr lang="en-US" dirty="0" smtClean="0">
                <a:solidFill>
                  <a:srgbClr val="FF0000"/>
                </a:solidFill>
              </a:rPr>
              <a:t>1775000</a:t>
            </a:r>
            <a:r>
              <a:rPr lang="ar-IQ" dirty="0" smtClean="0"/>
              <a:t>  دينار 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3165068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غماء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9024</TotalTime>
  <Words>422</Words>
  <Application>Microsoft Office PowerPoint</Application>
  <PresentationFormat>عرض على الشاشة (3:4)‏</PresentationFormat>
  <Paragraphs>70</Paragraphs>
  <Slides>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4</vt:i4>
      </vt:variant>
    </vt:vector>
  </HeadingPairs>
  <TitlesOfParts>
    <vt:vector size="6" baseType="lpstr">
      <vt:lpstr>مشربية</vt:lpstr>
      <vt:lpstr>غماء</vt:lpstr>
      <vt:lpstr>    جامعة ديالى                                الكورس الثاني كلية الإدارة والاقتصاد                         مادة : مبادئ محاسبة 2   قسم الإدارة العامة                           المرحلة : الأولى                                                                                                                                                                                                         محاضرة / الكشوفات المالية جزء 2                                           </vt:lpstr>
      <vt:lpstr>عرض تقديمي في PowerPoint</vt:lpstr>
      <vt:lpstr>قائمة المركز المالي لشركة الوهج التجارية في 31 / 12 / 2018 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 marsa</dc:creator>
  <cp:lastModifiedBy>al marsa</cp:lastModifiedBy>
  <cp:revision>398</cp:revision>
  <cp:lastPrinted>2019-12-17T18:52:04Z</cp:lastPrinted>
  <dcterms:created xsi:type="dcterms:W3CDTF">2019-09-19T18:40:57Z</dcterms:created>
  <dcterms:modified xsi:type="dcterms:W3CDTF">2020-07-13T14:36:21Z</dcterms:modified>
</cp:coreProperties>
</file>